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6" r:id="rId3"/>
    <p:sldId id="258" r:id="rId4"/>
    <p:sldId id="259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2" r:id="rId20"/>
    <p:sldId id="273" r:id="rId21"/>
    <p:sldId id="270" r:id="rId22"/>
    <p:sldId id="274" r:id="rId23"/>
    <p:sldId id="275" r:id="rId24"/>
    <p:sldId id="364" r:id="rId25"/>
    <p:sldId id="365" r:id="rId26"/>
    <p:sldId id="378" r:id="rId27"/>
    <p:sldId id="261" r:id="rId28"/>
    <p:sldId id="262" r:id="rId29"/>
    <p:sldId id="263" r:id="rId30"/>
    <p:sldId id="264" r:id="rId31"/>
    <p:sldId id="265" r:id="rId32"/>
    <p:sldId id="266" r:id="rId33"/>
    <p:sldId id="271" r:id="rId34"/>
    <p:sldId id="379" r:id="rId35"/>
    <p:sldId id="257" r:id="rId36"/>
    <p:sldId id="267" r:id="rId37"/>
    <p:sldId id="268" r:id="rId38"/>
    <p:sldId id="269" r:id="rId39"/>
    <p:sldId id="276" r:id="rId40"/>
    <p:sldId id="277" r:id="rId41"/>
    <p:sldId id="294" r:id="rId42"/>
    <p:sldId id="295" r:id="rId43"/>
    <p:sldId id="293" r:id="rId44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CC7-3CE6-9042-B05D-36484E1A06CB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EEA0E-B633-A84A-B215-2C6E77159C0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133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EEA0E-B633-A84A-B215-2C6E77159C04}" type="slidenum">
              <a:rPr lang="en-CZ" smtClean="0"/>
              <a:t>33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7076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EEA0E-B633-A84A-B215-2C6E77159C04}" type="slidenum">
              <a:rPr lang="en-CZ" smtClean="0"/>
              <a:t>34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625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AF4E-A4EE-E75F-701A-CD9B14D0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10BF9-3B8F-4DF9-4C8C-82135B88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7E0F3-9FC5-4A5C-DE78-D5CB43B4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1408-8393-02EC-2E38-7EC09C66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F8756-671B-3E31-1D2E-039EDAC3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402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AFC0-A659-EA9F-F23C-CAAB0205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D0E83-3735-2296-853F-B46B023A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03B4-A626-C72C-7036-9C0768C5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C1388-00A7-282A-2CFB-0A595C49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303F-2F1A-D469-14FF-6D00DF13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3489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7ECF1-6E09-9777-FC38-9DB90A510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FE819-1B79-4C3D-C785-594902247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DB2A-95FE-3FA8-E38F-8D9D3655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9C680-F244-70B6-0961-5D4AE589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628E-C230-D2C2-9B21-933F0358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0894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8499-9FCB-9D0B-180C-060600AD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5F44-FB46-02A7-4F86-3EDB5B55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83C02-BFBE-E482-963A-43EAA054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B1DD6-8CF5-AAE5-3A58-FF47B256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9FD4-73B3-9D48-043F-C7847DC4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818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62F1-CE1F-2B8B-2070-09F28A58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CE0F7-7AED-6C87-4F09-3F320D80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B3DCB-436C-98C2-4660-4C18E456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C862-B657-B4A2-55B8-0C476FBD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5AD04-FB24-9626-FA15-460E7514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6930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E23C-F284-0556-7464-27CE64CC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0A1E-69DD-C5F6-4773-B6EBA9418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4605B-56F7-BED3-3812-DBA4B6906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05F87-9A20-0BD0-1480-236DCB79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B0160-E67E-386C-DF2E-60ECDFAB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D369-AB3E-8E5C-D43E-511B235F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8218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603A-0C45-744A-9300-C2E89441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0A25F-0C8D-EF47-70F4-D8ADE226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11895-4695-CF28-E082-A4600EF95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75632-F4B6-B45A-85CE-9D5F75E7A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1C682-949C-2EE4-EB4F-3049E350D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98817-37E5-6D0A-0B45-C1A7EB7B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A284E4-DCC5-CB44-3E5B-A64A34E9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8C24-88AA-2FD1-D34C-AA96534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6803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DCDB-98EE-8B75-8769-8EB0A03B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BF752-734E-1FDB-1739-6C6C5C0E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0FD65-A5C8-E965-A2ED-38ED8651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5189C-F913-3015-036B-8DC64DE6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2409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1965D-2B8B-B5A8-66CA-6B41C66C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9E6DB-10FB-D9E4-6F86-46BDA045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33CE1-5895-A463-3EEC-5AEC81E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782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80AD-CB4D-A6F7-4FC3-360D7188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0222-CCD8-FF08-51CE-506E01D1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4FCC7-5778-BD34-B4A0-ED63B9DF1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A12AF-164E-21EA-6545-98EFBE4A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403C3-AAD1-F39E-E6B6-8D5698D1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8FDD-2DBE-0082-A0F8-907426B6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5930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AD25-9E5C-4D6A-0BEE-88A53B7D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E9469-E4EF-72C9-436A-D571785AA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53C31-AACA-B99B-3DB2-140BFFDED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0B6E2-EC73-475C-489C-9E4A987F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B08D0-F81F-9C24-E361-5948AA30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D48E6-EFAE-7CA1-0547-6451FEBB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3503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40952-0C23-38E9-2916-EE54061F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8ECFA-A8E4-E8F5-1B63-D9E72D521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26D08-77AF-D100-2C48-B8C046CB8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F6EC-10FA-0C41-BAFA-358114BB1FD7}" type="datetimeFigureOut">
              <a:rPr lang="en-CZ" smtClean="0"/>
              <a:t>16.05.2024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37B0-38B7-1373-4A29-6BC5B10D8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1CA3A-9ABB-48C6-6C33-808FCDF2F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47B7-D5E7-5442-8357-3AFDFAEB258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918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C41C-C4F3-27AA-B294-A25331270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569"/>
            <a:ext cx="9144000" cy="1063276"/>
          </a:xfrm>
        </p:spPr>
        <p:txBody>
          <a:bodyPr/>
          <a:lstStyle/>
          <a:p>
            <a:r>
              <a:rPr lang="en-CZ" dirty="0"/>
              <a:t>Dovednosti pro budoucnost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4C1D10F3-C541-A201-1A36-2DE738381850}"/>
              </a:ext>
            </a:extLst>
          </p:cNvPr>
          <p:cNvGrpSpPr>
            <a:grpSpLocks noChangeAspect="1"/>
          </p:cNvGrpSpPr>
          <p:nvPr/>
        </p:nvGrpSpPr>
        <p:grpSpPr>
          <a:xfrm>
            <a:off x="4720280" y="1536611"/>
            <a:ext cx="3437891" cy="3437877"/>
            <a:chOff x="0" y="0"/>
            <a:chExt cx="6350000" cy="6349975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546C953-D1D7-1A49-4F11-A872177669B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3109C4-ADC9-40C5-51BE-18317E49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6" y="3780776"/>
            <a:ext cx="3581400" cy="82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5735C-485B-9C73-6B92-06854E339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" y="1536611"/>
            <a:ext cx="4055119" cy="1892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FB1FD-0ADC-9CA6-177F-389314422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654" y="1536611"/>
            <a:ext cx="2932004" cy="2325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BB57F-448F-7CE5-9D3E-EECCFD1FB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0481" y="3574401"/>
            <a:ext cx="3562350" cy="12382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F0CAF76-981A-BA22-F041-07B021A863FF}"/>
              </a:ext>
            </a:extLst>
          </p:cNvPr>
          <p:cNvSpPr txBox="1">
            <a:spLocks/>
          </p:cNvSpPr>
          <p:nvPr/>
        </p:nvSpPr>
        <p:spPr>
          <a:xfrm>
            <a:off x="-931533" y="5446155"/>
            <a:ext cx="6862777" cy="1063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4000" dirty="0"/>
              <a:t>Sponzoři konference: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986EBF-F3CE-EA73-3291-E8531C3C2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768" y="5321389"/>
            <a:ext cx="2974025" cy="1087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0816B1-FAA0-3C76-D57D-50827306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487" y="4974487"/>
            <a:ext cx="2400695" cy="16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7F17-BDB1-8F9C-4191-674C1653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ŠVP vs. RVP - regionální specifika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D16D-99C9-CD01-4DFF-2B128797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Moravskoslezský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Těžký průmysl a materiálové inženýrství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podporu ocelářství a těžkého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Průmyslová ekologie a udržitelnost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Řešení environmentálních výzev regionu.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Zlínský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inženýrství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chemický průmysl.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Obuvnické a kožedělné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Tradiční odvětví regionu.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9088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9C6-BBC0-0D73-7409-423FDA11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AAB2-9D7B-8C76-0796-75007A4C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Programovací dílny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Pravidelné workshopy zaměřené na základy kódování a vývoj aplikací.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Jazykové kluby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Interaktivní jazykové hry a aktivity podporující jazykové dovednosti pro mezinárodní obchod a turismus.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gramotnost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Kurzy zaměřené na základy ekonomie, účetnictví a osobních financí.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Středočeský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dny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Exkurze a workshopy ve spolupráci s místními automobilovými a strojírenskými firmami.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simulace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Hry a projekty zaměřené na plánování a řízení dodavatelských řetězců.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Jihočeský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Přírodní a zemědělské aktivity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Projekty v zahradě, základy pěstování a udržitelného hospodaření.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Potravinářské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Vaření a zpracování místních surovin.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01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9C6-BBC0-0D73-7409-423FDA11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AAB2-9D7B-8C76-0796-75007A4C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Plzeňský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Strojírenské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Modelování a práce s různými materiály a nástroji.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Pivovarnictví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Exkurze do místních pivovarů s přednáškami o výrobních procesech (vhodné pro starší žáky).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Karlovarský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Turistické a hotelové simulace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Role-playing hry zaměřené na obsluhu a správu hotelů a lázní.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Keramické a porcelánové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Tvorba a design vlastních keramických výrobků.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Ústecký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experimenty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Praktické laboratorní aktivity zaměřené na chemii a její aplikace.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Projekty ochrany životního prostředí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Čištění přírody, recyklace a učení o ekosystémech.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4615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9C6-BBC0-0D73-7409-423FDA11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AAB2-9D7B-8C76-0796-75007A4C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Textilní dílny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Výroba a design oblečení a textilních výrobků.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Technologické projekty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Postavení a programování jednoduchých robotů nebo elektronických zařízení.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Královéhradecký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Automobilové dílny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Stavba modelů vozidel a studium jejich designu a funkce.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Biotechnologické aktivity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Základy genetiky a biotechnologií prostřednictvím jednoduchých experimentů.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Pardubický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a fyzikální experimenty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Experimenty zaměřené na reálné aplikace v průmyslu.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Elektrotechnické projekty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Stavba jednoduchých elektrických obvodů a zařízení.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Vysočina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Agrární a lesnické aktivity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Výukové projekty ve školních lesích nebo na farmách.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Strojírenské aktivity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Práce na malých strojírenských projektech a modelování.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73027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9C6-BBC0-0D73-7409-423FDA11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AAB2-9D7B-8C76-0796-75007A4C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Jihomoravský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Vědecké a technologické kluby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Projekty zaměřené na výzkum a vývoj v oblasti biotechnologií a IT.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Start-up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Základy podnikání a inovace.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Olomoucký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Průmyslové a technické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Aktivity zaměřené na strojírenství a výrobní technologie.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Agronomické projekty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Studium zemědělských technik a plodin.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Moravskoslezský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Průmyslové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Simulace a projekty zaměřené na ocelářství a těžký průmysl.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Ekologické aktivity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Programy zaměřené na snižování průmyslového znečištění a recyklaci.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Zlínský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workshopy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Základy chemického inženýrství a plastových technologií.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Obuvnické a kožedělné kurzy</a:t>
            </a:r>
            <a:r>
              <a:rPr lang="en-CZ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Práce s kůží a výroba obuvi.</a:t>
            </a:r>
            <a:endParaRPr lang="en-CZ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64516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CE86-B260-E4C7-D784-9814621A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ve škole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9888-D5B5-2B6F-BABB-42B14131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53584" cy="4486275"/>
          </a:xfrm>
        </p:spPr>
        <p:txBody>
          <a:bodyPr>
            <a:normAutofit fontScale="85000" lnSpcReduction="20000"/>
          </a:bodyPr>
          <a:lstStyle/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dílny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Programování s využitím dětských programovacích jazyků (např. Scratch), stavba a programování jednoduchých robotů (LEGO Mindstorms nebo Arduino kity).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Jazykové hry a soutěže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Využití jazykových aplikací a online nástrojů pro zlepšení jazykových dovedností, organizace jazykových dnů s fokusom na angličtinu a další světové jazyky.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Středočeský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Projekty technického kreslení a modelování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Využití softwaru pro technické kreslení (např. AutoCAD) k návrhu jednoduchých strojních součástí nebo architektonických modelů.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Exkurze a praktické workshopy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Spolupráce s místními technologickými firmami na organizaci pravidelných exkurzí a workshopů zaměřených na strojírenství a automobilový průmysl.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Jihočeský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Přírodovědné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Studium místní flóry a fauny, projektové dny zaměřené na ekologii a udržitelnost.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Vaření a potravinářské techniky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Praktické vaření s důrazem na lokální ingredience a tradiční jihočeské recepty.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Plzeňský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Fyzikální a chemické experimenty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Zaměření na aplikovanou chemii a fyziku s využitím laboratorních pomůcek pro demonstraci základních principů relevantních pro průmyslovou výrobu.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Strojírenské modelování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Sestavování modelů strojů a mechanizmů, které demonstrují základní fyzikální principy a strojírenské techniky.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4502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CE86-B260-E4C7-D784-9814621A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ve škole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9888-D5B5-2B6F-BABB-42B14131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53584" cy="4486275"/>
          </a:xfrm>
        </p:spPr>
        <p:txBody>
          <a:bodyPr>
            <a:normAutofit fontScale="85000" lnSpcReduction="10000"/>
          </a:bodyPr>
          <a:lstStyle/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Karlovarský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Kurzy cestovního ruchu a hotelnictví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Role-playing hry a simulace práce v hotelu, včetně cvičení na recepci, v restauraci a v managementu hotelu.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Workshopy keramické výroby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Výroba jednoduchých keramických výrobků, práce s hlínou a porcelánem.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Ústecký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laboratorní práce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Bezpečné chemické experimenty ukazující základní chemické procesy, které jsou běžné v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Ekologické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Programy zaměřené na recyklaci, správu odpadů a ochranu životního prostředí.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Textilní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Práce s různými textilními materiály, návrh a šití jednoduchých oděvů nebo doplňků.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Projekty obnovitelné energie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Stavba jednoduchých zařízení využívajících obnovitelné zdroje energie, např. solární články nebo malé větrné turbíny.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Královéhradecký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Automobilové techniky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Modelování a sestavování jednoduchých automobilových systémů, pochopení základních principů automobilové mechaniky.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Biologické a farmaceutické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Experimenty zaměřené na biologii a chemii, které mají aplikaci ve farmacii a zdravotnictví.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8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CE86-B260-E4C7-D784-9814621A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ve škole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9888-D5B5-2B6F-BABB-42B14131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53584" cy="4486275"/>
          </a:xfrm>
        </p:spPr>
        <p:txBody>
          <a:bodyPr>
            <a:normAutofit lnSpcReduction="10000"/>
          </a:bodyPr>
          <a:lstStyle/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Pardubický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Elektrotechnické sestavy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Výroba a testování jednoduchých elektrických obvodů, práce s elektronickými součástkami.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technologie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Demonstrační experimenty zaměřené na průmyslově používané chemické procesy.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Vysočina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Agronomické aktivity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Projekty zaměřené na zemědělství, pěstování rostlin a udržitelné zemědělské techniky.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Strojírenské a technické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Sestavování jednoduchých strojů a zařízení používaných v zemědělství a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Jihomoravský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Vědecké a výzkumné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Projekty ve spolupráci s místními vysokými školami a výzkumnými institucemi, zaměřené na biotechnologie a moderní technologie.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Podnikatelské a start-upové simulace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Programy, které učí základy podnikání, včetně plánování, marketingu a inovací.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4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CE86-B260-E4C7-D784-9814621A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Aktivity ve škole – nad rámec RVP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9888-D5B5-2B6F-BABB-42B14131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53584" cy="4486275"/>
          </a:xfrm>
        </p:spPr>
        <p:txBody>
          <a:bodyPr>
            <a:normAutofit lnSpcReduction="10000"/>
          </a:bodyPr>
          <a:lstStyle/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Olomoucký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Strojírenské konstrukce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Praktické projekty zaměřené na sestavování a demontáž strojních součástek a systémů.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Potravinářské technologie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Výuka a experimenty zaměřené na bezpečnost potravin, zpracování a konzervaci.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Moravskoslezský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Průmyslové a technické workshopy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Simulace těžkého průmyslu a práce s materiály jako je ocel a další kovy.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Ekologické a udržitelnostní projekty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Vzdělávací aktivity zaměřené na snižování průmyslového znečištění a zlepšení životního prostředí v regionu.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Zlínský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a materiálové inženýrství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Laboratorní aktivity zaměřené na vlastnosti a zpracování polymerních materiálů.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Projekty v obuvnickém průmyslu</a:t>
            </a:r>
            <a:r>
              <a:rPr lang="en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Design a výroba obuvi, pochopení materiálů a technik používaných v obuvnickém průmyslu.</a:t>
            </a:r>
            <a:r>
              <a:rPr lang="en-CZ" sz="1200" dirty="0">
                <a:effectLst/>
              </a:rPr>
              <a:t> 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4AA2-9348-EE6C-7442-1357D8B5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Chybějící kompetence z pohledu budoucích profesí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2BF4-63CE-278C-B33E-8935083D3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Pokročilé technologické dovednosti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Zatímco základy programování a práce s IT jsou zahrnuty, může chybět důraz na pokročilé programovací dovednosti, práci s velkými daty (data science) a umělou inteligencí, které budou v budoucnosti stále více žádané.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Mezioborová a projektová práce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Integrace vzdělávacích oblastí a práce na mezioborových projektech, které napomáhají žákům lépe pochopit souvislosti mezi různými obory a připravit je na reálné pracovní situace, kde je tato schopnost nezbytná.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Adaptabilita a flexibilita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Schopnost rychle se přizpůsobit novým situacím a měnícím se požadavkům, což je důležité v rychle se vyvíjejícím pracovním prostředí.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82437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B307-1853-E715-DC77-388A96C0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pPr algn="ctr"/>
            <a:r>
              <a:rPr lang="en-CZ" dirty="0"/>
              <a:t>Panelisti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DAE8-2AD9-0984-ED52-1B7A1154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389"/>
            <a:ext cx="10653584" cy="4916574"/>
          </a:xfrm>
        </p:spPr>
        <p:txBody>
          <a:bodyPr>
            <a:noAutofit/>
          </a:bodyPr>
          <a:lstStyle/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Mgr.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Štěpánka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Thérová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vedoucí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oddělení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všeobecného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vzdělávání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MŠMT</a:t>
            </a:r>
          </a:p>
          <a:p>
            <a:pPr algn="l"/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PaedDr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Markéta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Pastorová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vedoucí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oddělení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všeobecně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vzdělávacích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předmětů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NPI ČR (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obecně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k 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problematice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revize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RVP ZV,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dopolední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odpolední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část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Mgr. et Mgr. Martin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Polách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MBA,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člen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pracovní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skupiny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NPI ČR pro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tvorbu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RVP ZV (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problematika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hodnocení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portfolia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dopoledne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Mgr. Petr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Chaluš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garant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pracovní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skupiny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NPI ČR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Člověk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osobnost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svět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práce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problematika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kariérového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vzdělávání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odpoledne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/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Jiří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Kadlec,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zakladatel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ředitel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AMOS –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KamPoMaturite.cz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s. r. o.</a:t>
            </a: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Ing.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Miloš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RATHOUSKÝ,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zástupce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ředitelky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sekce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gestor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oblasti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vzdělávání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Svaz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průmyslu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dopravy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ČR</a:t>
            </a: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Mgr. Roman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Chvátal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programový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ředitel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Univerzita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Palackého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Olomouci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Pevnost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poznání</a:t>
            </a:r>
            <a:endParaRPr lang="en-GB" sz="1800" b="0" i="0" u="none" strike="noStrike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Mgr. Petr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Naske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Národní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pedagogický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institut</a:t>
            </a:r>
            <a:endParaRPr lang="en-GB" sz="1800" b="0" i="0" u="none" strike="noStrike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Ing. Simona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Matisová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Pakt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zaměstnanosti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Moravskoslezského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kraje</a:t>
            </a:r>
            <a:endParaRPr lang="en-GB" sz="1800" b="0" i="0" u="none" strike="noStrike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Mgr. Petr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Růžička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Ph.D., MBA,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Smíchovská</a:t>
            </a:r>
            <a:r>
              <a:rPr lang="en-GB" sz="1800" b="0" i="0" u="none" strike="noStrike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SPŠ a </a:t>
            </a:r>
            <a:r>
              <a:rPr lang="en-GB" sz="1800" b="0" i="0" u="none" strike="noStrike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gymnázium</a:t>
            </a:r>
            <a:endParaRPr lang="en-GB" sz="1800" b="0" i="0" u="none" strike="noStrike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r>
              <a:rPr lang="en-CZ" sz="1800" dirty="0"/>
              <a:t>Ing. Eva Nytrová, projekt Registr praxí a Technikiáda</a:t>
            </a:r>
          </a:p>
        </p:txBody>
      </p:sp>
    </p:spTree>
    <p:extLst>
      <p:ext uri="{BB962C8B-B14F-4D97-AF65-F5344CB8AC3E}">
        <p14:creationId xmlns:p14="http://schemas.microsoft.com/office/powerpoint/2010/main" val="336922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4AA2-9348-EE6C-7442-1357D8B5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Chybějící kompetence z pohledu budoucích profesí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2BF4-63CE-278C-B33E-8935083D3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Globální a kulturní povědomí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 dnešní globalizované době je důležité rozvíjet schopnost efektivně komunikovat a spolupracovat s lidmi z různých kultur a národností.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Kritické myšlení a mediální gramotnost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 rostoucí přítomností dezinformací je stále důležitější, aby žáci rozvíjeli schopnost kriticky hodnotit informace zejména z digitálních médií a sítí.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Udržitelnost a ekologické dovednosti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 když je některá forma ekologické výchovy zahrnuta, mohlo by být užitečné posílit důraz na praktické dovednosti spojené s udržitelností, jako je znalost obnovitelných zdrojů energie, principy cirkulární ekonomiky a praktické způsoby ochrany životního prostředí.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71363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F62B4-4EFF-8EA6-0719-F6448AE52B2C}"/>
              </a:ext>
            </a:extLst>
          </p:cNvPr>
          <p:cNvSpPr txBox="1"/>
          <p:nvPr/>
        </p:nvSpPr>
        <p:spPr>
          <a:xfrm>
            <a:off x="-45308" y="4769708"/>
            <a:ext cx="61413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Nová</a:t>
            </a:r>
            <a:r>
              <a:rPr lang="en-GB" sz="28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důležitá</a:t>
            </a:r>
            <a:r>
              <a:rPr lang="en-GB" sz="28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kompetence</a:t>
            </a:r>
            <a:endParaRPr lang="en-GB" sz="2800" b="1" i="0" u="none" strike="noStrike" dirty="0">
              <a:solidFill>
                <a:srgbClr val="263238"/>
              </a:solidFill>
              <a:effectLst/>
              <a:latin typeface="Fira Sans" panose="020B0503050000020004" pitchFamily="34" charset="0"/>
            </a:endParaRPr>
          </a:p>
          <a:p>
            <a:pPr algn="ctr"/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Promptování</a:t>
            </a:r>
            <a:endParaRPr lang="en-GB" sz="5400" b="1" i="0" u="none" strike="noStrike" dirty="0">
              <a:solidFill>
                <a:srgbClr val="263238"/>
              </a:solidFill>
              <a:effectLst/>
              <a:latin typeface="Fira Sans" panose="020B0503050000020004" pitchFamily="34" charset="0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1C2B1B20-9072-EA9B-1FA9-3526D21AB0E9}"/>
              </a:ext>
            </a:extLst>
          </p:cNvPr>
          <p:cNvGrpSpPr>
            <a:grpSpLocks noChangeAspect="1"/>
          </p:cNvGrpSpPr>
          <p:nvPr/>
        </p:nvGrpSpPr>
        <p:grpSpPr>
          <a:xfrm>
            <a:off x="5239266" y="223151"/>
            <a:ext cx="5347712" cy="5347690"/>
            <a:chOff x="0" y="0"/>
            <a:chExt cx="6350000" cy="634997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769C532-6DD9-DFCA-7FBE-E420A177380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13091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487A-AD58-5C2E-AE86-E1D95C80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pPr algn="ctr"/>
            <a:r>
              <a:rPr lang="en-CZ" dirty="0"/>
              <a:t>Kam tyto kompetence začlenit?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CCA9-0BE9-15FD-D757-F6B61D70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396"/>
            <a:ext cx="10515600" cy="508956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Pokročilé technologické dovednosti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programování, data science, umělá inteligence):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Informační a komunikační technologie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Rozšíření tohoto okruhu o pokročilejší technologické dovednosti a programy.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Mezioborová a projektová práce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Člověk a jeho svět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Začlenění mezioborových projektů, které by integrovaly vědomosti z přírodních věd, společenských věd a technologie.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Umění a kultura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Propojení s uměleckými projekty podporujícími kreativitu a inovace.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Adaptabilita a flexibilita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Příčné a klíčové kompetence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Zařazení témat adaptability a flexibility do kurikula, zaměření na rozvoj schopnosti přizpůsobit se změnám a řešit nečekané situace.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9062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487A-AD58-5C2E-AE86-E1D95C80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pPr algn="ctr"/>
            <a:r>
              <a:rPr lang="en-CZ" dirty="0"/>
              <a:t>Kam tyto kompetence začlenit?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CCA9-0BE9-15FD-D757-F6B61D70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396"/>
            <a:ext cx="10515600" cy="508956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Globální a kulturní povědomí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Jazyková a komunikační výchova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Integrace kompetencí pro efektivní mezikulturní komunikaci a porozumění globálním perspektivám.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Kritické myšlení a mediální gramotnost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Jazyková a komunikační výchova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Rozšíření o výuku kritického myšlení, analytických schopností a evaluace informací, zejména v digitálním prostředí.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Udržitelnost a ekologické dovednosti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Přírodovědné a technické vzdělávání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Zařazení většího důrazu na ekologii a udržitelný rozvoj, včetně konkrétních projektů a praktických aktivit souvisejících s ochranou životního prostředí.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22194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E12ECF4-3CFE-44EF-8E8C-85C9DBD2B781}"/>
              </a:ext>
            </a:extLst>
          </p:cNvPr>
          <p:cNvSpPr/>
          <p:nvPr/>
        </p:nvSpPr>
        <p:spPr>
          <a:xfrm>
            <a:off x="10885315" y="5771900"/>
            <a:ext cx="468485" cy="1080000"/>
          </a:xfrm>
          <a:prstGeom prst="rect">
            <a:avLst/>
          </a:prstGeom>
          <a:solidFill>
            <a:srgbClr val="021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CCB6B4F-01DA-469F-9C9E-E33C8750DA12}"/>
              </a:ext>
            </a:extLst>
          </p:cNvPr>
          <p:cNvSpPr txBox="1">
            <a:spLocks/>
          </p:cNvSpPr>
          <p:nvPr/>
        </p:nvSpPr>
        <p:spPr>
          <a:xfrm>
            <a:off x="838200" y="370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Digitální dovednosti dětí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25625"/>
            <a:ext cx="4974021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ZŠ a nižší gymnázia nejpozději  od 1. září 2025 podpoří rozvoj digitálních dovedností dětí „kontinuálně“ od čtvrté do deváté třídy</a:t>
            </a:r>
          </a:p>
          <a:p>
            <a:pPr lvl="1"/>
            <a:r>
              <a:rPr lang="cs-CZ" dirty="0"/>
              <a:t>ZŠ - minimálně 204 hodin s technologiemi, </a:t>
            </a:r>
            <a:r>
              <a:rPr lang="cs-CZ" dirty="0" err="1"/>
              <a:t>digikompetencemi</a:t>
            </a:r>
            <a:r>
              <a:rPr lang="cs-CZ" dirty="0"/>
              <a:t> a informatikou</a:t>
            </a:r>
          </a:p>
          <a:p>
            <a:pPr lvl="1"/>
            <a:r>
              <a:rPr lang="cs-CZ" dirty="0"/>
              <a:t>Od 1. do 3. třídy citlivě zařazovat prevenci v digitálním prostoru a základní návyky</a:t>
            </a:r>
          </a:p>
          <a:p>
            <a:pPr lvl="1"/>
            <a:r>
              <a:rPr lang="cs-CZ" dirty="0"/>
              <a:t>v současném stavu je stanoveno minimum na 68 hodin za celou ZŠ</a:t>
            </a:r>
          </a:p>
          <a:p>
            <a:pPr lvl="1"/>
            <a:r>
              <a:rPr lang="cs-CZ" dirty="0"/>
              <a:t>současný stav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23" y="1450428"/>
            <a:ext cx="4988992" cy="4972307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3813916" y="5867813"/>
            <a:ext cx="2869325" cy="441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44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0CCB6B4F-01DA-469F-9C9E-E33C8750DA12}"/>
              </a:ext>
            </a:extLst>
          </p:cNvPr>
          <p:cNvSpPr txBox="1">
            <a:spLocks/>
          </p:cNvSpPr>
          <p:nvPr/>
        </p:nvSpPr>
        <p:spPr>
          <a:xfrm>
            <a:off x="838199" y="104673"/>
            <a:ext cx="11179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dovednosti dětí – malá revize RVP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03" y="1546438"/>
            <a:ext cx="5742563" cy="490971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628141" y="3356177"/>
            <a:ext cx="1328565" cy="11246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/>
              <a:t>Digitální kompetence</a:t>
            </a:r>
          </a:p>
        </p:txBody>
      </p:sp>
    </p:spTree>
    <p:extLst>
      <p:ext uri="{BB962C8B-B14F-4D97-AF65-F5344CB8AC3E}">
        <p14:creationId xmlns:p14="http://schemas.microsoft.com/office/powerpoint/2010/main" val="396048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0CCB6B4F-01DA-469F-9C9E-E33C8750DA12}"/>
              </a:ext>
            </a:extLst>
          </p:cNvPr>
          <p:cNvSpPr txBox="1">
            <a:spLocks/>
          </p:cNvSpPr>
          <p:nvPr/>
        </p:nvSpPr>
        <p:spPr>
          <a:xfrm>
            <a:off x="1371024" y="6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Dovednosti dětí – velká revize RVP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03" y="1546438"/>
            <a:ext cx="5742563" cy="490971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628141" y="3356177"/>
            <a:ext cx="1328565" cy="11246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Digitální kompetence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2783C04-B482-4DC7-8F3E-4B522A203F65}"/>
              </a:ext>
            </a:extLst>
          </p:cNvPr>
          <p:cNvSpPr/>
          <p:nvPr/>
        </p:nvSpPr>
        <p:spPr>
          <a:xfrm>
            <a:off x="629854" y="1546438"/>
            <a:ext cx="1328565" cy="11246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Čtenářská a pisatelská gramotnost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35C90D1-3137-4A81-A094-095C74F27753}"/>
              </a:ext>
            </a:extLst>
          </p:cNvPr>
          <p:cNvSpPr/>
          <p:nvPr/>
        </p:nvSpPr>
        <p:spPr>
          <a:xfrm>
            <a:off x="2117848" y="1546438"/>
            <a:ext cx="1463552" cy="11246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 err="1">
                <a:solidFill>
                  <a:schemeClr val="tx1"/>
                </a:solidFill>
              </a:rPr>
              <a:t>Logicko</a:t>
            </a:r>
            <a:r>
              <a:rPr lang="cs-CZ" sz="1400" b="1" dirty="0">
                <a:solidFill>
                  <a:schemeClr val="tx1"/>
                </a:solidFill>
              </a:rPr>
              <a:t> - matematická gramotnost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9F3D02F-DD0A-4A89-8FEF-CCA738A3B8FB}"/>
              </a:ext>
            </a:extLst>
          </p:cNvPr>
          <p:cNvSpPr/>
          <p:nvPr/>
        </p:nvSpPr>
        <p:spPr>
          <a:xfrm>
            <a:off x="791927" y="3681708"/>
            <a:ext cx="889081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kulturní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8427846-87D3-4529-A5D5-AF9692519A7E}"/>
              </a:ext>
            </a:extLst>
          </p:cNvPr>
          <p:cNvSpPr/>
          <p:nvPr/>
        </p:nvSpPr>
        <p:spPr>
          <a:xfrm>
            <a:off x="1786412" y="3681707"/>
            <a:ext cx="1020175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řešení problémů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4826118-6939-4476-BAC0-13A434322B14}"/>
              </a:ext>
            </a:extLst>
          </p:cNvPr>
          <p:cNvSpPr/>
          <p:nvPr/>
        </p:nvSpPr>
        <p:spPr>
          <a:xfrm>
            <a:off x="1114097" y="4578960"/>
            <a:ext cx="1328565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Podnikavost a pracovní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FA6CD37-017B-4988-A301-581228D3AF65}"/>
              </a:ext>
            </a:extLst>
          </p:cNvPr>
          <p:cNvSpPr/>
          <p:nvPr/>
        </p:nvSpPr>
        <p:spPr>
          <a:xfrm>
            <a:off x="161369" y="5311562"/>
            <a:ext cx="1328565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Občanství a udržitelnost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FB051CB-4E57-4252-AE9E-471D267290CB}"/>
              </a:ext>
            </a:extLst>
          </p:cNvPr>
          <p:cNvSpPr/>
          <p:nvPr/>
        </p:nvSpPr>
        <p:spPr>
          <a:xfrm>
            <a:off x="2152785" y="5311562"/>
            <a:ext cx="1328565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Osobnostní a sociální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41D867F-DD7C-44C4-A722-33C72758A9C3}"/>
              </a:ext>
            </a:extLst>
          </p:cNvPr>
          <p:cNvSpPr/>
          <p:nvPr/>
        </p:nvSpPr>
        <p:spPr>
          <a:xfrm>
            <a:off x="1260220" y="2764390"/>
            <a:ext cx="1415274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komunikační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0CB310C-B3FB-430C-A6D1-D754982C0940}"/>
              </a:ext>
            </a:extLst>
          </p:cNvPr>
          <p:cNvSpPr/>
          <p:nvPr/>
        </p:nvSpPr>
        <p:spPr>
          <a:xfrm>
            <a:off x="247466" y="2764390"/>
            <a:ext cx="889081" cy="8239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k učení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65A91AA-9E8B-4228-A377-34AF562C06FB}"/>
              </a:ext>
            </a:extLst>
          </p:cNvPr>
          <p:cNvSpPr/>
          <p:nvPr/>
        </p:nvSpPr>
        <p:spPr>
          <a:xfrm>
            <a:off x="8628866" y="1363071"/>
            <a:ext cx="2097020" cy="1188264"/>
          </a:xfrm>
          <a:prstGeom prst="ellipse">
            <a:avLst/>
          </a:prstGeom>
          <a:solidFill>
            <a:srgbClr val="25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Práce s technickým materiálem a technická tvořivost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40B2C79C-3CBD-4D04-95D2-8524914D31D0}"/>
              </a:ext>
            </a:extLst>
          </p:cNvPr>
          <p:cNvSpPr/>
          <p:nvPr/>
        </p:nvSpPr>
        <p:spPr>
          <a:xfrm>
            <a:off x="9834161" y="2671045"/>
            <a:ext cx="2097020" cy="1188264"/>
          </a:xfrm>
          <a:prstGeom prst="ellipse">
            <a:avLst/>
          </a:prstGeom>
          <a:solidFill>
            <a:srgbClr val="25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Konstrukční činnosti a robotika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D41D577-17DA-4EFA-892A-49EC7FEBD50E}"/>
              </a:ext>
            </a:extLst>
          </p:cNvPr>
          <p:cNvSpPr/>
          <p:nvPr/>
        </p:nvSpPr>
        <p:spPr>
          <a:xfrm>
            <a:off x="8098166" y="3294601"/>
            <a:ext cx="1328566" cy="5875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Předmět1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– 2h týdně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1D8C2F7-8660-48A1-A14A-3BF730802C4C}"/>
              </a:ext>
            </a:extLst>
          </p:cNvPr>
          <p:cNvSpPr/>
          <p:nvPr/>
        </p:nvSpPr>
        <p:spPr>
          <a:xfrm>
            <a:off x="8112626" y="4024175"/>
            <a:ext cx="2168367" cy="8553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Předmět2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– 5h v jeden den měsíčně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EC06BDE-C40F-4D05-B004-8F65EC3AF659}"/>
              </a:ext>
            </a:extLst>
          </p:cNvPr>
          <p:cNvSpPr/>
          <p:nvPr/>
        </p:nvSpPr>
        <p:spPr>
          <a:xfrm>
            <a:off x="8098166" y="5067238"/>
            <a:ext cx="2168367" cy="8553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Předmět3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– projektový den 1x měsíčně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B8CB5E6-ED92-478E-A866-B3DEC348F86C}"/>
              </a:ext>
            </a:extLst>
          </p:cNvPr>
          <p:cNvSpPr/>
          <p:nvPr/>
        </p:nvSpPr>
        <p:spPr>
          <a:xfrm>
            <a:off x="6628824" y="5861154"/>
            <a:ext cx="124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ŠVP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0A8F922-9523-452A-8EBE-7241D1A280F3}"/>
              </a:ext>
            </a:extLst>
          </p:cNvPr>
          <p:cNvSpPr txBox="1"/>
          <p:nvPr/>
        </p:nvSpPr>
        <p:spPr>
          <a:xfrm>
            <a:off x="10539240" y="4263507"/>
            <a:ext cx="137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Tematický plán</a:t>
            </a:r>
          </a:p>
          <a:p>
            <a:pPr algn="ctr"/>
            <a:r>
              <a:rPr lang="cs-CZ" dirty="0"/>
              <a:t>Metody výuky</a:t>
            </a:r>
          </a:p>
          <a:p>
            <a:pPr algn="ctr"/>
            <a:r>
              <a:rPr lang="cs-CZ" dirty="0"/>
              <a:t>Materiály a učebnice</a:t>
            </a:r>
          </a:p>
          <a:p>
            <a:pPr algn="ctr"/>
            <a:r>
              <a:rPr lang="cs-CZ" dirty="0"/>
              <a:t>Hodnocení žáků</a:t>
            </a:r>
          </a:p>
          <a:p>
            <a:pPr algn="ctr"/>
            <a:endParaRPr lang="cs-CZ" dirty="0"/>
          </a:p>
        </p:txBody>
      </p:sp>
      <p:sp>
        <p:nvSpPr>
          <p:cNvPr id="25" name="Šipka: obousměrná vodorovná 24">
            <a:extLst>
              <a:ext uri="{FF2B5EF4-FFF2-40B4-BE49-F238E27FC236}">
                <a16:creationId xmlns:a16="http://schemas.microsoft.com/office/drawing/2014/main" id="{709E3DE7-86A5-475C-A261-51E26D5E94D9}"/>
              </a:ext>
            </a:extLst>
          </p:cNvPr>
          <p:cNvSpPr/>
          <p:nvPr/>
        </p:nvSpPr>
        <p:spPr>
          <a:xfrm>
            <a:off x="7967837" y="6109656"/>
            <a:ext cx="2527354" cy="4854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F82-B8C4-3E61-775E-D72F7C5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Portfolia žáků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F1B-426C-5571-F2AB-9D5ADC7D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Komunikativní dovednosti a jazyková kompetence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Prezentační dovednosti a komunikace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Literární činnost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Herecká a divadelní činnost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86-1D38-7C72-0F1B-C0F6F294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" y="519907"/>
            <a:ext cx="35814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9529-B63C-4D35-3D63-29498CD2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67" y="222840"/>
            <a:ext cx="3434539" cy="16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06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F82-B8C4-3E61-775E-D72F7C5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Portfolia žáků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F1B-426C-5571-F2AB-9D5ADC7D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Matematická a přírodovědná gramotnost</a:t>
            </a:r>
            <a:r>
              <a:rPr lang="en-CZ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činnosti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gramotnost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 činnosti a energetika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sz="2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Objevování vesmíru</a:t>
            </a:r>
            <a:endParaRPr lang="en-CZ" sz="2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86-1D38-7C72-0F1B-C0F6F294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" y="519907"/>
            <a:ext cx="35814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9529-B63C-4D35-3D63-29498CD2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67" y="222840"/>
            <a:ext cx="3434539" cy="16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35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F82-B8C4-3E61-775E-D72F7C5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Portfolia žáků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F1B-426C-5571-F2AB-9D5ADC7D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Digitální gramotnost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dovednosti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Práce s technologiemi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Robotika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Umělá inteligence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86-1D38-7C72-0F1B-C0F6F294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" y="519907"/>
            <a:ext cx="35814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9529-B63C-4D35-3D63-29498CD2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67" y="222840"/>
            <a:ext cx="3434539" cy="16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9DE0-D1D9-5B1A-1AD4-8EF8F91A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Struktura kompetencí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D3D8-E151-0C90-2461-D3548F0B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Komunikativní dovednosti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Schopnost efektivně komunikovat ústně i písemně, v mateřském jazyce i v cizích jazycích.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Matematická gramotnost a základní dovednosti v přírodních vědách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Zahrnuje schopnost používat a interpretovat data, řešit matematické problémy a aplikovat vědecké principy k pochopení přírodních jevů.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Digitální gramotnost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Schopnost efektivně a bezpečně používat digitální technologie pro komunikaci, sběr informací, řešení problémů a tvorbu digitálního obsahu.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0778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F82-B8C4-3E61-775E-D72F7C5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Portfolia žáků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F1B-426C-5571-F2AB-9D5ADC7D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Osobní a sociální dovednosti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Dobrovolnictví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Tvůrčí dovednosti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Olympiády a soutěže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Chovatelské práce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Dokumentární činnost a publistika</a:t>
            </a:r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86-1D38-7C72-0F1B-C0F6F294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" y="519907"/>
            <a:ext cx="35814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9529-B63C-4D35-3D63-29498CD2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67" y="222840"/>
            <a:ext cx="3434539" cy="16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F82-B8C4-3E61-775E-D72F7C5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Portfolia žáků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F1B-426C-5571-F2AB-9D5ADC7D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Občanská a sociální kompetence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Ekologie a životní prostředí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Zdravotnictví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Všeobecná orientace pro život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86-1D38-7C72-0F1B-C0F6F294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" y="519907"/>
            <a:ext cx="35814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9529-B63C-4D35-3D63-29498CD2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67" y="222840"/>
            <a:ext cx="3434539" cy="16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9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3F82-B8C4-3E61-775E-D72F7C5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Portfolia žáků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F1B-426C-5571-F2AB-9D5ADC7D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Podnikavost a iniciativa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Z" sz="2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Svět práce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Práce s drobným materiálem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Manuální zručnosti a dovednosti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Konstrukční činnosti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Pěstitelské práce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Z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Příprava pokrmů</a:t>
            </a:r>
            <a:endParaRPr lang="en-CZ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86-1D38-7C72-0F1B-C0F6F294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" y="519907"/>
            <a:ext cx="3581400" cy="82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9529-B63C-4D35-3D63-29498CD2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67" y="222840"/>
            <a:ext cx="3434539" cy="16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F62B4-4EFF-8EA6-0719-F6448AE52B2C}"/>
              </a:ext>
            </a:extLst>
          </p:cNvPr>
          <p:cNvSpPr txBox="1"/>
          <p:nvPr/>
        </p:nvSpPr>
        <p:spPr>
          <a:xfrm>
            <a:off x="-45308" y="4769708"/>
            <a:ext cx="6141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Kam </a:t>
            </a:r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směřujeme</a:t>
            </a:r>
            <a:r>
              <a:rPr lang="en-GB" sz="54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žáky</a:t>
            </a:r>
            <a:endParaRPr lang="en-GB" sz="5400" b="1" i="0" u="none" strike="noStrike" dirty="0">
              <a:solidFill>
                <a:srgbClr val="263238"/>
              </a:solidFill>
              <a:effectLst/>
              <a:latin typeface="Fira Sans" panose="020B0503050000020004" pitchFamily="34" charset="0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1C2B1B20-9072-EA9B-1FA9-3526D21AB0E9}"/>
              </a:ext>
            </a:extLst>
          </p:cNvPr>
          <p:cNvGrpSpPr>
            <a:grpSpLocks noChangeAspect="1"/>
          </p:cNvGrpSpPr>
          <p:nvPr/>
        </p:nvGrpSpPr>
        <p:grpSpPr>
          <a:xfrm>
            <a:off x="1358202" y="621265"/>
            <a:ext cx="4013909" cy="4013892"/>
            <a:chOff x="0" y="0"/>
            <a:chExt cx="6350000" cy="634997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769C532-6DD9-DFCA-7FBE-E420A177380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7857D5-243E-8B2D-37F7-08F909C16B11}"/>
              </a:ext>
            </a:extLst>
          </p:cNvPr>
          <p:cNvSpPr txBox="1"/>
          <p:nvPr/>
        </p:nvSpPr>
        <p:spPr>
          <a:xfrm>
            <a:off x="5791200" y="794951"/>
            <a:ext cx="614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Kam </a:t>
            </a:r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směřují</a:t>
            </a:r>
            <a:r>
              <a:rPr lang="en-GB" sz="54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žáci</a:t>
            </a:r>
            <a:r>
              <a:rPr lang="en-GB" sz="54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6F50D-CE88-178A-C0E7-25E598C89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891" y="2200190"/>
            <a:ext cx="3862859" cy="38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7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857D5-243E-8B2D-37F7-08F909C16B11}"/>
              </a:ext>
            </a:extLst>
          </p:cNvPr>
          <p:cNvSpPr txBox="1"/>
          <p:nvPr/>
        </p:nvSpPr>
        <p:spPr>
          <a:xfrm>
            <a:off x="2312275" y="2392524"/>
            <a:ext cx="779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Kariérové</a:t>
            </a:r>
            <a:r>
              <a:rPr lang="en-GB" sz="5400" b="1" i="0" u="none" strike="noStrike" dirty="0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5400" b="1" i="0" u="none" strike="noStrike" dirty="0" err="1">
                <a:solidFill>
                  <a:srgbClr val="263238"/>
                </a:solidFill>
                <a:effectLst/>
                <a:latin typeface="Fira Sans" panose="020B0503050000020004" pitchFamily="34" charset="0"/>
              </a:rPr>
              <a:t>poradenství</a:t>
            </a:r>
            <a:endParaRPr lang="en-GB" sz="5400" b="1" i="0" u="none" strike="noStrike" dirty="0">
              <a:solidFill>
                <a:srgbClr val="263238"/>
              </a:solidFill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5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36331-B8A8-1EC8-D718-A7C508E2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" y="-1"/>
            <a:ext cx="12160052" cy="68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9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D61D-0FEF-9A19-C2F3-19C97D2C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Potřebné profese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13AF-8CDA-EEB2-EA02-964264FE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Digitalizace a automatizace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Technologie a umělá inteligence budou nadále transformovat mnohé sektory, což znamená, že digitální dovednosti, programování, práce s daty a schopnost adaptace na technologické změny budou klíčové.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Zelená ekonomika a udržitelnost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 rostoucím důrazem na ochranu životního prostředí a udržitelný rozvoj se očekává nárůst poptávky po profesích spojených s obnovitelnými zdroji energie, udržitelnou výrobou a environmentálním inženýrstvím.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Zdravotnictví a péče o stárnutí populace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Stárnutí populace v mnoha zemích povede k vyšší poptávce po zdravotnických a sociálních službách, což znamená potřebu více odborníků ve zdravotnictví, geriatrii a domácí péči.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918045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D61D-0FEF-9A19-C2F3-19C97D2C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Potřebné profese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13AF-8CDA-EEB2-EA02-964264FE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Flexibilní pracovní uspořádání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Trend směřující k větší flexibilitě práce, včetně práce na dálku a gig ekonomiky, vyžaduje dovednosti v oblasti time managementu, samostatné práce a komunikace na dálku.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Kreativní a kritické myšlení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Schopnost inovovat, řešit problémy a přicházet s kreativními řešeními bude stále více ceněna ve všech oborech, nejen v tradičně kreativních průmyslech.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Mezikulturní kompetence a jazykové dovednosti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Globalizace a migrace zvyšují potřebu schopnosti efektivně komunikovat a spolupracovat s lidmi z různých kultur.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Osobní a sociální dovednosti</a:t>
            </a:r>
            <a:r>
              <a:rPr lang="en-CZ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Schopnosti jako je emocionální inteligence, týmová práce a leadership budou klíčové pro úspěch ve stále více propojeném a kolaborativním pracovním prostředí.</a:t>
            </a:r>
            <a:endParaRPr lang="en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129511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BFAEB1-9442-8677-4757-A61E4ECAADDF}"/>
              </a:ext>
            </a:extLst>
          </p:cNvPr>
          <p:cNvSpPr txBox="1"/>
          <p:nvPr/>
        </p:nvSpPr>
        <p:spPr>
          <a:xfrm>
            <a:off x="4399005" y="469557"/>
            <a:ext cx="253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 ekonomika</a:t>
            </a:r>
            <a:endParaRPr lang="en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AEE6C-64DA-A663-860B-1E063259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38" y="1201577"/>
            <a:ext cx="6635578" cy="4949488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A96706A1-EC8C-2558-2110-B2E77E4BC06A}"/>
              </a:ext>
            </a:extLst>
          </p:cNvPr>
          <p:cNvGrpSpPr>
            <a:grpSpLocks noChangeAspect="1"/>
          </p:cNvGrpSpPr>
          <p:nvPr/>
        </p:nvGrpSpPr>
        <p:grpSpPr>
          <a:xfrm>
            <a:off x="6880271" y="374183"/>
            <a:ext cx="2838586" cy="2838574"/>
            <a:chOff x="0" y="0"/>
            <a:chExt cx="6350000" cy="6349975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EB758CD-628E-1B3F-A076-FA6A767A501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76299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3CCE-BAC5-0647-0218-551C1802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Jaké obory volit pro střední a vysokou školu?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DE31-EA8F-D5C6-97FD-1A516575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Skupina 1: Nejvyšší důležitost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vědy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informatika, strojírenství, elektrotechnika): Technologie bude i nadále klíčovým hnacím motorem ekonomiky.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Zdravotnické obory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lékařství, ošetřovatelství, fyzioterapie): Zdravotnictví zůstává prioritní oblastí, zvláště v kontextu stárnutí populace.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Ekonomické obory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ekonomie, finance, management): Vzhledem k rostoucí složitosti globálního ekonomického prostředí budou tyto dovednosti nadále vysoko žádané.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Skupina 2: Vysoká důležitost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Přírodní vědy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chemie, biologie, matematika): Výzkum a vývoj v přírodních vědách bude klíčový pro inovace ve zdravotnictví, technologii a udržitelnosti.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a digitální technologie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data science, umělá inteligence): Data a jejich analýza jsou základem moderní ekonomiky.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Právní vědy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Regulace technologií, mezinárodní právo a ochrana práv budou stále důležitější.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98090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9DE0-D1D9-5B1A-1AD4-8EF8F91A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Struktura kompetencí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D3D8-E151-0C90-2461-D3548F0B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Osobní a sociální dovednosti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Zahrnuje schopnosti jako týmová práce, mezilidské vztahy, sebereflexe, empatie a schopnost řízení vlastních emocí.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Občanská gramotnost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Schopnost rozumět a interpretovat občanská práva a povinnosti, politické a sociální procesy, a aktivně se účastnit společenského života.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Podnikavost a iniciativa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Schopnost iniciativy, řešení problémů, kreativity a inovace, což může zahrnovat také schopnost plánování a správy projektů.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6409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3CCE-BAC5-0647-0218-551C1802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Jaké obory volit pro střední a vysokou školu?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DE31-EA8F-D5C6-97FD-1A516575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Skupina 3: Střední důležitost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Humanitní a společenské vědy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sociologie, psychologie, politologie): Důležité pro rozvoj společnosti, veřejnou politiku a mezikulturní porozumění.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Umění a design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Kreativní průmysly a design mají klíčovou roli v inovačních procesech a zlepšování kvality života.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Skupina 4: Nižší důležitost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Pedagogické obory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 když je vzdělávání zásadní pro společnost, růst počtu pozic není tak rychlý jako v technologických nebo zdravotnických oborech.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Zemědělské a lesnické obory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Důležité pro udržitelnost a potravinovou bezpečnost, ale často omezené technologickými inovacemi a politickými rozhodnutími.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Skupina 5: Nejnižší důležitost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Ostatní manuálně zaměřené odborné obory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Některé z těchto oborů mohou čelit automatizaci a digitální transformaci, což může snížit poptávku po tradičních řemeslných dovednostech.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21122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278E2-6257-1A4F-6512-E2931138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8" y="1503477"/>
            <a:ext cx="4139514" cy="3282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AA80-9E5D-68D6-575B-E7928F62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78" y="266271"/>
            <a:ext cx="4139514" cy="1043545"/>
          </a:xfrm>
        </p:spPr>
        <p:txBody>
          <a:bodyPr/>
          <a:lstStyle/>
          <a:p>
            <a:pPr algn="ctr"/>
            <a:r>
              <a:rPr lang="en-CZ" dirty="0"/>
              <a:t>Mapa příležitostí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9BBB8-7DEB-A3CD-59A4-352C2078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49" y="219652"/>
            <a:ext cx="5029199" cy="62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3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278E2-6257-1A4F-6512-E2931138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9" y="1371600"/>
            <a:ext cx="2617573" cy="2075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AA80-9E5D-68D6-575B-E7928F62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412" y="304070"/>
            <a:ext cx="5253681" cy="1043545"/>
          </a:xfrm>
        </p:spPr>
        <p:txBody>
          <a:bodyPr>
            <a:normAutofit fontScale="90000"/>
          </a:bodyPr>
          <a:lstStyle/>
          <a:p>
            <a:pPr algn="ctr"/>
            <a:r>
              <a:rPr lang="en-CZ" dirty="0"/>
              <a:t>Asociace/klub kariérových poradců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11C78004-41B5-1CBF-DCCD-F3B1C95D1197}"/>
              </a:ext>
            </a:extLst>
          </p:cNvPr>
          <p:cNvGrpSpPr>
            <a:grpSpLocks noChangeAspect="1"/>
          </p:cNvGrpSpPr>
          <p:nvPr/>
        </p:nvGrpSpPr>
        <p:grpSpPr>
          <a:xfrm>
            <a:off x="7079355" y="1452044"/>
            <a:ext cx="4151158" cy="4151141"/>
            <a:chOff x="0" y="0"/>
            <a:chExt cx="6350000" cy="6349975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539A1464-977A-9544-AE22-9701D7FC619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87893E-DC88-A07E-A993-C08E0E6C7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471" y="1690640"/>
            <a:ext cx="3562350" cy="123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FE15A-95AE-75AF-B440-E5E0706D9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787" y="4254932"/>
            <a:ext cx="3588595" cy="1674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87B3C-FBAB-7634-E01B-A4B031DA8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876" y="3248388"/>
            <a:ext cx="3816419" cy="8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00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C41C-C4F3-27AA-B294-A25331270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569"/>
            <a:ext cx="9144000" cy="1063276"/>
          </a:xfrm>
        </p:spPr>
        <p:txBody>
          <a:bodyPr/>
          <a:lstStyle/>
          <a:p>
            <a:r>
              <a:rPr lang="en-CZ" dirty="0"/>
              <a:t>Děkuji za pozornost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4C1D10F3-C541-A201-1A36-2DE738381850}"/>
              </a:ext>
            </a:extLst>
          </p:cNvPr>
          <p:cNvGrpSpPr>
            <a:grpSpLocks noChangeAspect="1"/>
          </p:cNvGrpSpPr>
          <p:nvPr/>
        </p:nvGrpSpPr>
        <p:grpSpPr>
          <a:xfrm>
            <a:off x="4720280" y="1536611"/>
            <a:ext cx="3437891" cy="3437877"/>
            <a:chOff x="0" y="0"/>
            <a:chExt cx="6350000" cy="6349975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0546C953-D1D7-1A49-4F11-A872177669B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3109C4-ADC9-40C5-51BE-18317E49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6" y="3780776"/>
            <a:ext cx="3581400" cy="82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5735C-485B-9C73-6B92-06854E339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" y="1536611"/>
            <a:ext cx="4055119" cy="1892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FB1FD-0ADC-9CA6-177F-389314422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654" y="1536611"/>
            <a:ext cx="2932004" cy="2325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BB57F-448F-7CE5-9D3E-EECCFD1FB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0481" y="3574401"/>
            <a:ext cx="3562350" cy="12382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F0CAF76-981A-BA22-F041-07B021A863FF}"/>
              </a:ext>
            </a:extLst>
          </p:cNvPr>
          <p:cNvSpPr txBox="1">
            <a:spLocks/>
          </p:cNvSpPr>
          <p:nvPr/>
        </p:nvSpPr>
        <p:spPr>
          <a:xfrm>
            <a:off x="-931533" y="5446155"/>
            <a:ext cx="6862777" cy="1063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4000" dirty="0"/>
              <a:t>Sponzoři konference: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986EBF-F3CE-EA73-3291-E8531C3C2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768" y="5321389"/>
            <a:ext cx="2974025" cy="1087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0816B1-FAA0-3C76-D57D-50827306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487" y="4974487"/>
            <a:ext cx="2400695" cy="16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9DE0-D1D9-5B1A-1AD4-8EF8F91A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b="1" dirty="0"/>
              <a:t>Struktura kompetencí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D3D8-E151-0C90-2461-D3548F0B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Učení se učit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Schopnost efektivně se učit, což zahrnuje schopnost organizovat vlastní učení, hodnotit informace a používat získané znalosti v praxi.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CZ" sz="24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Fyzická a zdravotní gramotnost</a:t>
            </a:r>
            <a:r>
              <a:rPr lang="en-CZ" sz="2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Důraz na význam fyzického zdraví, schopnost udržovat fyzickou kondici a rozumění principům zdravého životního stylu.</a:t>
            </a:r>
            <a:endParaRPr lang="en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39291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7F17-BDB1-8F9C-4191-674C1653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ŠVP vs. RVP - regionální specifika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D16D-99C9-CD01-4DFF-2B128797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Digitální gramotnost a programovací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Vysoká koncentrace IT společností a startupů.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Jazykové dovednosti a mezikulturní komunikace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Důležité pro mezinárodní obchod a turistiku.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gramotnost a podnikatelské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Důležité pro sektor služeb a finance.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Středočeský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a inženýrské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Podpora lokálního automobilového průmyslu a strojírenství.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Vzhledem k blízkosti hlavního města a důležitým dopravním uzlům.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Jihočeský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Zemědělské a environmentální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Podpora místního zemědělství a turismu.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Dovednosti v oblasti potravinářství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Výroba potravin a nápojů je tradičním odvětvím.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93056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7F17-BDB1-8F9C-4191-674C1653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ŠVP vs. RVP - regionální specifika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D16D-99C9-CD01-4DFF-2B128797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Plzeňský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Strojírenské a elektrotechnické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Důležité pro lokální průmyslovou výrobu.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Dovednosti v pivovarnictví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 ohledem na historické a současné postavení Plzně v pivovarnictví.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Karlovarský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Služby v oblasti turismu a lázeňství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Zvýšení kompetencí v cestovním ruchu a hotelnictví.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Jazykové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mezinárodní turisty navštěvující lázeňské regiony.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Ústecký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dovednosti v chemickém průmyslu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Rozvoj potřebných dovedností pro místní chemický průmysl.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Ochrana životního prostředí a ekologie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 důsledku průmyslového charakteru regionu.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2387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7F17-BDB1-8F9C-4191-674C1653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ŠVP vs. RVP - regionální specifika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D16D-99C9-CD01-4DFF-2B128797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Textilní a designové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Tradice textilního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podporu lokálního strojírenského průmyslu.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Královéhradecký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Automobilový průmysl a strojírenství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Rozvoj technických a inženýrských dovedností.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Biotechnologie a farmaceutické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rozvoj biotechnologického sektoru.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Pardubický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Chemické inženýrství a bezpečnostní techniky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Vzhledem k významu chemického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Elektrotechnika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podporu elektronického a elektrotechnického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6420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7F17-BDB1-8F9C-4191-674C1653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Z" dirty="0"/>
              <a:t>ŠVP vs. RVP - regionální specifika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D16D-99C9-CD01-4DFF-2B128797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Vysočina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Dovednosti v zemědělství a lesnictví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Podpora tradičního zaměření kraje.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Výroba a strojírenství.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Jihomoravský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Vysoké technologie a vědecký výzkum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Brno jako výzkumné a vysokoškolské centrum.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Podnikatelské dovednosti a start-up kultura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Podpora inovačního ekosystému.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Olomoucký kraj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Strojírenství a technické dovednosti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Podpora lokálního průmyslu.</a:t>
            </a: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Z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Agrární dovednosti a potravinářská výroba</a:t>
            </a:r>
            <a:r>
              <a:rPr lang="en-CZ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Vzhledem k významu agrosektoru.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38407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17302</TotalTime>
  <Words>2959</Words>
  <Application>Microsoft Macintosh PowerPoint</Application>
  <PresentationFormat>Widescreen</PresentationFormat>
  <Paragraphs>303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Fira Sans</vt:lpstr>
      <vt:lpstr>Roboto</vt:lpstr>
      <vt:lpstr>Segoe UI</vt:lpstr>
      <vt:lpstr>Symbol</vt:lpstr>
      <vt:lpstr>Times New Roman</vt:lpstr>
      <vt:lpstr>Office Theme</vt:lpstr>
      <vt:lpstr>Dovednosti pro budoucnost</vt:lpstr>
      <vt:lpstr>Panelisti</vt:lpstr>
      <vt:lpstr>Struktura kompetencí</vt:lpstr>
      <vt:lpstr>Struktura kompetencí</vt:lpstr>
      <vt:lpstr>Struktura kompetencí</vt:lpstr>
      <vt:lpstr>ŠVP vs. RVP - regionální specifika</vt:lpstr>
      <vt:lpstr>ŠVP vs. RVP - regionální specifika</vt:lpstr>
      <vt:lpstr>ŠVP vs. RVP - regionální specifika</vt:lpstr>
      <vt:lpstr>ŠVP vs. RVP - regionální specifika</vt:lpstr>
      <vt:lpstr>ŠVP vs. RVP - regionální specifika</vt:lpstr>
      <vt:lpstr>Aktivity – nad rámec RVP</vt:lpstr>
      <vt:lpstr>Aktivity – nad rámec RVP</vt:lpstr>
      <vt:lpstr>Aktivity – nad rámec RVP</vt:lpstr>
      <vt:lpstr>Aktivity – nad rámec RVP</vt:lpstr>
      <vt:lpstr>Aktivity ve škole – nad rámec RVP</vt:lpstr>
      <vt:lpstr>Aktivity ve škole – nad rámec RVP</vt:lpstr>
      <vt:lpstr>Aktivity ve škole – nad rámec RVP</vt:lpstr>
      <vt:lpstr>Aktivity ve škole – nad rámec RVP</vt:lpstr>
      <vt:lpstr>Chybějící kompetence z pohledu budoucích profesí</vt:lpstr>
      <vt:lpstr>Chybějící kompetence z pohledu budoucích profesí</vt:lpstr>
      <vt:lpstr>PowerPoint Presentation</vt:lpstr>
      <vt:lpstr>Kam tyto kompetence začlenit?</vt:lpstr>
      <vt:lpstr>Kam tyto kompetence začlenit?</vt:lpstr>
      <vt:lpstr>PowerPoint Presentation</vt:lpstr>
      <vt:lpstr>PowerPoint Presentation</vt:lpstr>
      <vt:lpstr>PowerPoint Presentation</vt:lpstr>
      <vt:lpstr>Portfolia žáků</vt:lpstr>
      <vt:lpstr>Portfolia žáků</vt:lpstr>
      <vt:lpstr>Portfolia žáků</vt:lpstr>
      <vt:lpstr>Portfolia žáků</vt:lpstr>
      <vt:lpstr>Portfolia žáků</vt:lpstr>
      <vt:lpstr>Portfolia žáků</vt:lpstr>
      <vt:lpstr>PowerPoint Presentation</vt:lpstr>
      <vt:lpstr>PowerPoint Presentation</vt:lpstr>
      <vt:lpstr>PowerPoint Presentation</vt:lpstr>
      <vt:lpstr>Potřebné profese</vt:lpstr>
      <vt:lpstr>Potřebné profese</vt:lpstr>
      <vt:lpstr>PowerPoint Presentation</vt:lpstr>
      <vt:lpstr>Jaké obory volit pro střední a vysokou školu?</vt:lpstr>
      <vt:lpstr>Jaké obory volit pro střední a vysokou školu?</vt:lpstr>
      <vt:lpstr>Mapa příležitostí</vt:lpstr>
      <vt:lpstr>Asociace/klub kariérových poradců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Štorkán</dc:creator>
  <cp:lastModifiedBy>storkan76@gmail.com</cp:lastModifiedBy>
  <cp:revision>31</cp:revision>
  <cp:lastPrinted>2024-05-16T05:37:51Z</cp:lastPrinted>
  <dcterms:created xsi:type="dcterms:W3CDTF">2024-05-15T23:21:11Z</dcterms:created>
  <dcterms:modified xsi:type="dcterms:W3CDTF">2024-05-28T05:47:23Z</dcterms:modified>
</cp:coreProperties>
</file>